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sldIdLst>
    <p:sldId id="256" r:id="rId2"/>
    <p:sldId id="257" r:id="rId3"/>
    <p:sldId id="259" r:id="rId4"/>
    <p:sldId id="261" r:id="rId5"/>
    <p:sldId id="268" r:id="rId6"/>
    <p:sldId id="270" r:id="rId7"/>
    <p:sldId id="266" r:id="rId8"/>
    <p:sldId id="269" r:id="rId9"/>
    <p:sldId id="258" r:id="rId10"/>
    <p:sldId id="260" r:id="rId11"/>
    <p:sldId id="262" r:id="rId12"/>
    <p:sldId id="263" r:id="rId13"/>
    <p:sldId id="264" r:id="rId14"/>
    <p:sldId id="271"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456"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zh-TW" altLang="en-US"/>
              <a:t>按一下以編輯母片標題樣式</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按一下以編輯母片子標題樣式</a:t>
            </a:r>
            <a:endParaRPr lang="en-US" dirty="0"/>
          </a:p>
        </p:txBody>
      </p:sp>
      <p:sp>
        <p:nvSpPr>
          <p:cNvPr id="4" name="Date Placeholder 3"/>
          <p:cNvSpPr>
            <a:spLocks noGrp="1"/>
          </p:cNvSpPr>
          <p:nvPr>
            <p:ph type="dt" sz="half" idx="10"/>
          </p:nvPr>
        </p:nvSpPr>
        <p:spPr/>
        <p:txBody>
          <a:bodyPr/>
          <a:lstStyle/>
          <a:p>
            <a:fld id="{C81412D1-7A71-4F0A-8861-C43A076ADBFF}" type="datetimeFigureOut">
              <a:rPr lang="zh-TW" altLang="en-US" smtClean="0"/>
              <a:t>2020/12/13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35753ABB-F028-4982-B867-8E083D5E89E3}" type="slidenum">
              <a:rPr lang="zh-TW" altLang="en-US" smtClean="0"/>
              <a:t>‹#›</a:t>
            </a:fld>
            <a:endParaRPr lang="zh-TW" altLang="en-US"/>
          </a:p>
        </p:txBody>
      </p:sp>
    </p:spTree>
    <p:extLst>
      <p:ext uri="{BB962C8B-B14F-4D97-AF65-F5344CB8AC3E}">
        <p14:creationId xmlns:p14="http://schemas.microsoft.com/office/powerpoint/2010/main" val="12722859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標題與輔助字幕">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zh-TW" altLang="en-US"/>
              <a:t>按一下以編輯母片標題樣式</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C81412D1-7A71-4F0A-8861-C43A076ADBFF}" type="datetimeFigureOut">
              <a:rPr lang="zh-TW" altLang="en-US" smtClean="0"/>
              <a:t>2020/12/13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35753ABB-F028-4982-B867-8E083D5E89E3}" type="slidenum">
              <a:rPr lang="zh-TW" altLang="en-US" smtClean="0"/>
              <a:t>‹#›</a:t>
            </a:fld>
            <a:endParaRPr lang="zh-TW" altLang="en-US"/>
          </a:p>
        </p:txBody>
      </p:sp>
    </p:spTree>
    <p:extLst>
      <p:ext uri="{BB962C8B-B14F-4D97-AF65-F5344CB8AC3E}">
        <p14:creationId xmlns:p14="http://schemas.microsoft.com/office/powerpoint/2010/main" val="3541271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述 (含輔助字幕)">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zh-TW" altLang="en-US"/>
              <a:t>按一下以編輯母片標題樣式</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a:t>按一下以編輯母片文字樣式</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C81412D1-7A71-4F0A-8861-C43A076ADBFF}" type="datetimeFigureOut">
              <a:rPr lang="zh-TW" altLang="en-US" smtClean="0"/>
              <a:t>2020/12/13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35753ABB-F028-4982-B867-8E083D5E89E3}" type="slidenum">
              <a:rPr lang="zh-TW" altLang="en-US" smtClean="0"/>
              <a:t>‹#›</a:t>
            </a:fld>
            <a:endParaRPr lang="zh-TW" alt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4941009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zh-TW" altLang="en-US"/>
              <a:t>按一下以編輯母片標題樣式</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C81412D1-7A71-4F0A-8861-C43A076ADBFF}" type="datetimeFigureOut">
              <a:rPr lang="zh-TW" altLang="en-US" smtClean="0"/>
              <a:t>2020/12/13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35753ABB-F028-4982-B867-8E083D5E89E3}" type="slidenum">
              <a:rPr lang="zh-TW" altLang="en-US" smtClean="0"/>
              <a:t>‹#›</a:t>
            </a:fld>
            <a:endParaRPr lang="zh-TW" altLang="en-US"/>
          </a:p>
        </p:txBody>
      </p:sp>
    </p:spTree>
    <p:extLst>
      <p:ext uri="{BB962C8B-B14F-4D97-AF65-F5344CB8AC3E}">
        <p14:creationId xmlns:p14="http://schemas.microsoft.com/office/powerpoint/2010/main" val="26449746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述名片">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zh-TW" altLang="en-US"/>
              <a:t>按一下以編輯母片標題樣式</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a:t>按一下以編輯母片文字樣式</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C81412D1-7A71-4F0A-8861-C43A076ADBFF}" type="datetimeFigureOut">
              <a:rPr lang="zh-TW" altLang="en-US" smtClean="0"/>
              <a:t>2020/12/13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35753ABB-F028-4982-B867-8E083D5E89E3}" type="slidenum">
              <a:rPr lang="zh-TW" altLang="en-US" smtClean="0"/>
              <a:t>‹#›</a:t>
            </a:fld>
            <a:endParaRPr lang="zh-TW"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202425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是非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zh-TW" altLang="en-US"/>
              <a:t>按一下以編輯母片標題樣式</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a:t>按一下以編輯母片文字樣式</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C81412D1-7A71-4F0A-8861-C43A076ADBFF}" type="datetimeFigureOut">
              <a:rPr lang="zh-TW" altLang="en-US" smtClean="0"/>
              <a:t>2020/12/13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35753ABB-F028-4982-B867-8E083D5E89E3}" type="slidenum">
              <a:rPr lang="zh-TW" altLang="en-US" smtClean="0"/>
              <a:t>‹#›</a:t>
            </a:fld>
            <a:endParaRPr lang="zh-TW" altLang="en-US"/>
          </a:p>
        </p:txBody>
      </p:sp>
    </p:spTree>
    <p:extLst>
      <p:ext uri="{BB962C8B-B14F-4D97-AF65-F5344CB8AC3E}">
        <p14:creationId xmlns:p14="http://schemas.microsoft.com/office/powerpoint/2010/main" val="148453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C81412D1-7A71-4F0A-8861-C43A076ADBFF}" type="datetimeFigureOut">
              <a:rPr lang="zh-TW" altLang="en-US" smtClean="0"/>
              <a:t>2020/12/13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35753ABB-F028-4982-B867-8E083D5E89E3}" type="slidenum">
              <a:rPr lang="zh-TW" altLang="en-US" smtClean="0"/>
              <a:t>‹#›</a:t>
            </a:fld>
            <a:endParaRPr lang="zh-TW" altLang="en-US"/>
          </a:p>
        </p:txBody>
      </p:sp>
    </p:spTree>
    <p:extLst>
      <p:ext uri="{BB962C8B-B14F-4D97-AF65-F5344CB8AC3E}">
        <p14:creationId xmlns:p14="http://schemas.microsoft.com/office/powerpoint/2010/main" val="39205702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C81412D1-7A71-4F0A-8861-C43A076ADBFF}" type="datetimeFigureOut">
              <a:rPr lang="zh-TW" altLang="en-US" smtClean="0"/>
              <a:t>2020/12/13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35753ABB-F028-4982-B867-8E083D5E89E3}" type="slidenum">
              <a:rPr lang="zh-TW" altLang="en-US" smtClean="0"/>
              <a:t>‹#›</a:t>
            </a:fld>
            <a:endParaRPr lang="zh-TW" altLang="en-US"/>
          </a:p>
        </p:txBody>
      </p:sp>
    </p:spTree>
    <p:extLst>
      <p:ext uri="{BB962C8B-B14F-4D97-AF65-F5344CB8AC3E}">
        <p14:creationId xmlns:p14="http://schemas.microsoft.com/office/powerpoint/2010/main" val="3270979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C81412D1-7A71-4F0A-8861-C43A076ADBFF}" type="datetimeFigureOut">
              <a:rPr lang="zh-TW" altLang="en-US" smtClean="0"/>
              <a:t>2020/12/13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35753ABB-F028-4982-B867-8E083D5E89E3}" type="slidenum">
              <a:rPr lang="zh-TW" altLang="en-US" smtClean="0"/>
              <a:t>‹#›</a:t>
            </a:fld>
            <a:endParaRPr lang="zh-TW" altLang="en-US"/>
          </a:p>
        </p:txBody>
      </p:sp>
    </p:spTree>
    <p:extLst>
      <p:ext uri="{BB962C8B-B14F-4D97-AF65-F5344CB8AC3E}">
        <p14:creationId xmlns:p14="http://schemas.microsoft.com/office/powerpoint/2010/main" val="760428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zh-TW" altLang="en-US"/>
              <a:t>按一下以編輯母片標題樣式</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C81412D1-7A71-4F0A-8861-C43A076ADBFF}" type="datetimeFigureOut">
              <a:rPr lang="zh-TW" altLang="en-US" smtClean="0"/>
              <a:t>2020/12/13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35753ABB-F028-4982-B867-8E083D5E89E3}" type="slidenum">
              <a:rPr lang="zh-TW" altLang="en-US" smtClean="0"/>
              <a:t>‹#›</a:t>
            </a:fld>
            <a:endParaRPr lang="zh-TW" altLang="en-US"/>
          </a:p>
        </p:txBody>
      </p:sp>
    </p:spTree>
    <p:extLst>
      <p:ext uri="{BB962C8B-B14F-4D97-AF65-F5344CB8AC3E}">
        <p14:creationId xmlns:p14="http://schemas.microsoft.com/office/powerpoint/2010/main" val="2463915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C81412D1-7A71-4F0A-8861-C43A076ADBFF}" type="datetimeFigureOut">
              <a:rPr lang="zh-TW" altLang="en-US" smtClean="0"/>
              <a:t>2020/12/13</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35753ABB-F028-4982-B867-8E083D5E89E3}" type="slidenum">
              <a:rPr lang="zh-TW" altLang="en-US" smtClean="0"/>
              <a:t>‹#›</a:t>
            </a:fld>
            <a:endParaRPr lang="zh-TW" altLang="en-US"/>
          </a:p>
        </p:txBody>
      </p:sp>
    </p:spTree>
    <p:extLst>
      <p:ext uri="{BB962C8B-B14F-4D97-AF65-F5344CB8AC3E}">
        <p14:creationId xmlns:p14="http://schemas.microsoft.com/office/powerpoint/2010/main" val="2032209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a:t>按一下以編輯母片標題樣式</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C81412D1-7A71-4F0A-8861-C43A076ADBFF}" type="datetimeFigureOut">
              <a:rPr lang="zh-TW" altLang="en-US" smtClean="0"/>
              <a:t>2020/12/13</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35753ABB-F028-4982-B867-8E083D5E89E3}" type="slidenum">
              <a:rPr lang="zh-TW" altLang="en-US" smtClean="0"/>
              <a:t>‹#›</a:t>
            </a:fld>
            <a:endParaRPr lang="zh-TW" altLang="en-US"/>
          </a:p>
        </p:txBody>
      </p:sp>
    </p:spTree>
    <p:extLst>
      <p:ext uri="{BB962C8B-B14F-4D97-AF65-F5344CB8AC3E}">
        <p14:creationId xmlns:p14="http://schemas.microsoft.com/office/powerpoint/2010/main" val="1002764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C81412D1-7A71-4F0A-8861-C43A076ADBFF}" type="datetimeFigureOut">
              <a:rPr lang="zh-TW" altLang="en-US" smtClean="0"/>
              <a:t>2020/12/13</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35753ABB-F028-4982-B867-8E083D5E89E3}" type="slidenum">
              <a:rPr lang="zh-TW" altLang="en-US" smtClean="0"/>
              <a:t>‹#›</a:t>
            </a:fld>
            <a:endParaRPr lang="zh-TW" altLang="en-US"/>
          </a:p>
        </p:txBody>
      </p:sp>
    </p:spTree>
    <p:extLst>
      <p:ext uri="{BB962C8B-B14F-4D97-AF65-F5344CB8AC3E}">
        <p14:creationId xmlns:p14="http://schemas.microsoft.com/office/powerpoint/2010/main" val="3745529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1412D1-7A71-4F0A-8861-C43A076ADBFF}" type="datetimeFigureOut">
              <a:rPr lang="zh-TW" altLang="en-US" smtClean="0"/>
              <a:t>2020/12/13</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35753ABB-F028-4982-B867-8E083D5E89E3}" type="slidenum">
              <a:rPr lang="zh-TW" altLang="en-US" smtClean="0"/>
              <a:t>‹#›</a:t>
            </a:fld>
            <a:endParaRPr lang="zh-TW" altLang="en-US"/>
          </a:p>
        </p:txBody>
      </p:sp>
    </p:spTree>
    <p:extLst>
      <p:ext uri="{BB962C8B-B14F-4D97-AF65-F5344CB8AC3E}">
        <p14:creationId xmlns:p14="http://schemas.microsoft.com/office/powerpoint/2010/main" val="259731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輔助字幕的內容">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zh-TW" altLang="en-US"/>
              <a:t>按一下以編輯母片標題樣式</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C81412D1-7A71-4F0A-8861-C43A076ADBFF}" type="datetimeFigureOut">
              <a:rPr lang="zh-TW" altLang="en-US" smtClean="0"/>
              <a:t>2020/12/13</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35753ABB-F028-4982-B867-8E083D5E89E3}" type="slidenum">
              <a:rPr lang="zh-TW" altLang="en-US" smtClean="0"/>
              <a:t>‹#›</a:t>
            </a:fld>
            <a:endParaRPr lang="zh-TW" altLang="en-US"/>
          </a:p>
        </p:txBody>
      </p:sp>
    </p:spTree>
    <p:extLst>
      <p:ext uri="{BB962C8B-B14F-4D97-AF65-F5344CB8AC3E}">
        <p14:creationId xmlns:p14="http://schemas.microsoft.com/office/powerpoint/2010/main" val="2414279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輔助字幕的圖片">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TW" altLang="en-US"/>
              <a:t>按一下圖示以新增圖片</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C81412D1-7A71-4F0A-8861-C43A076ADBFF}" type="datetimeFigureOut">
              <a:rPr lang="zh-TW" altLang="en-US" smtClean="0"/>
              <a:t>2020/12/13</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35753ABB-F028-4982-B867-8E083D5E89E3}" type="slidenum">
              <a:rPr lang="zh-TW" altLang="en-US" smtClean="0"/>
              <a:t>‹#›</a:t>
            </a:fld>
            <a:endParaRPr lang="zh-TW" altLang="en-US"/>
          </a:p>
        </p:txBody>
      </p:sp>
    </p:spTree>
    <p:extLst>
      <p:ext uri="{BB962C8B-B14F-4D97-AF65-F5344CB8AC3E}">
        <p14:creationId xmlns:p14="http://schemas.microsoft.com/office/powerpoint/2010/main" val="3874773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81412D1-7A71-4F0A-8861-C43A076ADBFF}" type="datetimeFigureOut">
              <a:rPr lang="zh-TW" altLang="en-US" smtClean="0"/>
              <a:t>2020/12/13</a:t>
            </a:fld>
            <a:endParaRPr lang="zh-TW" alt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5753ABB-F028-4982-B867-8E083D5E89E3}" type="slidenum">
              <a:rPr lang="zh-TW" altLang="en-US" smtClean="0"/>
              <a:t>‹#›</a:t>
            </a:fld>
            <a:endParaRPr lang="zh-TW" altLang="en-US"/>
          </a:p>
        </p:txBody>
      </p:sp>
    </p:spTree>
    <p:extLst>
      <p:ext uri="{BB962C8B-B14F-4D97-AF65-F5344CB8AC3E}">
        <p14:creationId xmlns:p14="http://schemas.microsoft.com/office/powerpoint/2010/main" val="2163610686"/>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 id="2147483716" r:id="rId13"/>
    <p:sldLayoutId id="2147483717" r:id="rId14"/>
    <p:sldLayoutId id="2147483718" r:id="rId15"/>
    <p:sldLayoutId id="214748371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F427D71-5D4D-4BD9-84C9-D11852765A20}"/>
              </a:ext>
            </a:extLst>
          </p:cNvPr>
          <p:cNvSpPr>
            <a:spLocks noGrp="1"/>
          </p:cNvSpPr>
          <p:nvPr>
            <p:ph type="ctrTitle"/>
          </p:nvPr>
        </p:nvSpPr>
        <p:spPr>
          <a:xfrm>
            <a:off x="1507067" y="1667688"/>
            <a:ext cx="7766936" cy="1646302"/>
          </a:xfrm>
        </p:spPr>
        <p:txBody>
          <a:bodyPr/>
          <a:lstStyle/>
          <a:p>
            <a:pPr algn="ctr"/>
            <a:r>
              <a:rPr lang="zh-TW" altLang="en-US" dirty="0"/>
              <a:t>社會企業議題松</a:t>
            </a:r>
          </a:p>
        </p:txBody>
      </p:sp>
      <p:sp>
        <p:nvSpPr>
          <p:cNvPr id="3" name="副標題 2">
            <a:extLst>
              <a:ext uri="{FF2B5EF4-FFF2-40B4-BE49-F238E27FC236}">
                <a16:creationId xmlns:a16="http://schemas.microsoft.com/office/drawing/2014/main" id="{B0CC3494-2E7C-44EF-830D-060EF52CCBE7}"/>
              </a:ext>
            </a:extLst>
          </p:cNvPr>
          <p:cNvSpPr>
            <a:spLocks noGrp="1"/>
          </p:cNvSpPr>
          <p:nvPr>
            <p:ph type="subTitle" idx="1"/>
          </p:nvPr>
        </p:nvSpPr>
        <p:spPr>
          <a:xfrm>
            <a:off x="1507067" y="3863608"/>
            <a:ext cx="7766936" cy="1096899"/>
          </a:xfrm>
        </p:spPr>
        <p:txBody>
          <a:bodyPr>
            <a:normAutofit/>
          </a:bodyPr>
          <a:lstStyle/>
          <a:p>
            <a:pPr algn="ctr"/>
            <a:r>
              <a:rPr lang="zh-TW" altLang="en-US" sz="2800" dirty="0">
                <a:solidFill>
                  <a:srgbClr val="92D050"/>
                </a:solidFill>
              </a:rPr>
              <a:t>創意行銷與創新永續</a:t>
            </a:r>
          </a:p>
        </p:txBody>
      </p:sp>
    </p:spTree>
    <p:extLst>
      <p:ext uri="{BB962C8B-B14F-4D97-AF65-F5344CB8AC3E}">
        <p14:creationId xmlns:p14="http://schemas.microsoft.com/office/powerpoint/2010/main" val="35443013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76EBA3D-23C7-46C8-8D54-52CC203FE489}"/>
              </a:ext>
            </a:extLst>
          </p:cNvPr>
          <p:cNvSpPr>
            <a:spLocks noGrp="1"/>
          </p:cNvSpPr>
          <p:nvPr>
            <p:ph type="title"/>
          </p:nvPr>
        </p:nvSpPr>
        <p:spPr/>
        <p:txBody>
          <a:bodyPr/>
          <a:lstStyle/>
          <a:p>
            <a:r>
              <a:rPr lang="en-US" altLang="zh-TW" dirty="0"/>
              <a:t>LOGO</a:t>
            </a:r>
            <a:r>
              <a:rPr lang="zh-TW" altLang="en-US" dirty="0"/>
              <a:t>或產品照片</a:t>
            </a:r>
          </a:p>
        </p:txBody>
      </p:sp>
      <p:pic>
        <p:nvPicPr>
          <p:cNvPr id="7" name="內容版面配置區 6">
            <a:extLst>
              <a:ext uri="{FF2B5EF4-FFF2-40B4-BE49-F238E27FC236}">
                <a16:creationId xmlns:a16="http://schemas.microsoft.com/office/drawing/2014/main" id="{871775A6-0B0F-4F42-B32A-4919434E09E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77279" y="1488280"/>
            <a:ext cx="3881437" cy="3881437"/>
          </a:xfrm>
        </p:spPr>
      </p:pic>
      <p:pic>
        <p:nvPicPr>
          <p:cNvPr id="9" name="圖片 8">
            <a:extLst>
              <a:ext uri="{FF2B5EF4-FFF2-40B4-BE49-F238E27FC236}">
                <a16:creationId xmlns:a16="http://schemas.microsoft.com/office/drawing/2014/main" id="{2613C804-A8BF-487F-8BEC-FFE8CA961E0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20268" y="1875366"/>
            <a:ext cx="1741141" cy="3107266"/>
          </a:xfrm>
          <a:prstGeom prst="rect">
            <a:avLst/>
          </a:prstGeom>
        </p:spPr>
      </p:pic>
    </p:spTree>
    <p:extLst>
      <p:ext uri="{BB962C8B-B14F-4D97-AF65-F5344CB8AC3E}">
        <p14:creationId xmlns:p14="http://schemas.microsoft.com/office/powerpoint/2010/main" val="26756653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6F0CF80-CD6E-4F31-9E7B-C5A25FC195A6}"/>
              </a:ext>
            </a:extLst>
          </p:cNvPr>
          <p:cNvSpPr>
            <a:spLocks noGrp="1"/>
          </p:cNvSpPr>
          <p:nvPr>
            <p:ph type="title"/>
          </p:nvPr>
        </p:nvSpPr>
        <p:spPr/>
        <p:txBody>
          <a:bodyPr/>
          <a:lstStyle/>
          <a:p>
            <a:r>
              <a:rPr lang="zh-TW" altLang="en-US" dirty="0"/>
              <a:t>團隊成員介紹</a:t>
            </a:r>
            <a:br>
              <a:rPr lang="en-US" altLang="zh-TW" dirty="0"/>
            </a:br>
            <a:endParaRPr lang="zh-TW" altLang="en-US" dirty="0"/>
          </a:p>
        </p:txBody>
      </p:sp>
      <p:sp>
        <p:nvSpPr>
          <p:cNvPr id="3" name="內容版面配置區 2">
            <a:extLst>
              <a:ext uri="{FF2B5EF4-FFF2-40B4-BE49-F238E27FC236}">
                <a16:creationId xmlns:a16="http://schemas.microsoft.com/office/drawing/2014/main" id="{9A84A889-3E72-45BF-93B5-1B5AE35FE562}"/>
              </a:ext>
            </a:extLst>
          </p:cNvPr>
          <p:cNvSpPr>
            <a:spLocks noGrp="1"/>
          </p:cNvSpPr>
          <p:nvPr>
            <p:ph idx="1"/>
          </p:nvPr>
        </p:nvSpPr>
        <p:spPr/>
        <p:txBody>
          <a:bodyPr>
            <a:normAutofit/>
          </a:bodyPr>
          <a:lstStyle/>
          <a:p>
            <a:r>
              <a:rPr lang="zh-TW" altLang="en-US" sz="2400" dirty="0"/>
              <a:t>都是國立台東大學資工系的</a:t>
            </a:r>
            <a:endParaRPr lang="en-US" altLang="zh-TW" sz="2400" dirty="0"/>
          </a:p>
          <a:p>
            <a:r>
              <a:rPr lang="zh-TW" altLang="en-US" sz="2400" dirty="0"/>
              <a:t>吳禹亨：時而內向害羞時而熱情開朗，是吃貨一個</a:t>
            </a:r>
            <a:endParaRPr lang="en-US" altLang="zh-TW" sz="2400" dirty="0"/>
          </a:p>
          <a:p>
            <a:r>
              <a:rPr lang="zh-TW" altLang="en-US" sz="2400" dirty="0"/>
              <a:t>張家邁：喜歡打球、聽聽音樂</a:t>
            </a:r>
            <a:endParaRPr lang="en-US" altLang="zh-TW" sz="2400" dirty="0"/>
          </a:p>
          <a:p>
            <a:r>
              <a:rPr lang="zh-TW" altLang="en-US" sz="2400" dirty="0"/>
              <a:t>王彥翔：非常謙虛可能是深藏不露</a:t>
            </a:r>
          </a:p>
        </p:txBody>
      </p:sp>
    </p:spTree>
    <p:extLst>
      <p:ext uri="{BB962C8B-B14F-4D97-AF65-F5344CB8AC3E}">
        <p14:creationId xmlns:p14="http://schemas.microsoft.com/office/powerpoint/2010/main" val="14685578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D79A959-2ECC-405E-85E3-49530A20CB9B}"/>
              </a:ext>
            </a:extLst>
          </p:cNvPr>
          <p:cNvSpPr>
            <a:spLocks noGrp="1"/>
          </p:cNvSpPr>
          <p:nvPr>
            <p:ph type="title"/>
          </p:nvPr>
        </p:nvSpPr>
        <p:spPr/>
        <p:txBody>
          <a:bodyPr/>
          <a:lstStyle/>
          <a:p>
            <a:r>
              <a:rPr lang="zh-TW" altLang="en-US" dirty="0"/>
              <a:t>提案執行經費規劃</a:t>
            </a:r>
          </a:p>
        </p:txBody>
      </p:sp>
      <p:sp>
        <p:nvSpPr>
          <p:cNvPr id="3" name="內容版面配置區 2">
            <a:extLst>
              <a:ext uri="{FF2B5EF4-FFF2-40B4-BE49-F238E27FC236}">
                <a16:creationId xmlns:a16="http://schemas.microsoft.com/office/drawing/2014/main" id="{7F4E83E7-88C7-407B-970B-36C441AE286C}"/>
              </a:ext>
            </a:extLst>
          </p:cNvPr>
          <p:cNvSpPr>
            <a:spLocks noGrp="1"/>
          </p:cNvSpPr>
          <p:nvPr>
            <p:ph idx="1"/>
          </p:nvPr>
        </p:nvSpPr>
        <p:spPr/>
        <p:txBody>
          <a:bodyPr/>
          <a:lstStyle/>
          <a:p>
            <a:endParaRPr lang="en-US" altLang="zh-TW" dirty="0"/>
          </a:p>
          <a:p>
            <a:endParaRPr lang="en-US" altLang="zh-TW" dirty="0"/>
          </a:p>
        </p:txBody>
      </p:sp>
      <p:pic>
        <p:nvPicPr>
          <p:cNvPr id="5" name="圖片 4">
            <a:extLst>
              <a:ext uri="{FF2B5EF4-FFF2-40B4-BE49-F238E27FC236}">
                <a16:creationId xmlns:a16="http://schemas.microsoft.com/office/drawing/2014/main" id="{30FF9886-18B0-47E7-9A98-2C9DE518EDA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334" y="1930400"/>
            <a:ext cx="6875473" cy="4110005"/>
          </a:xfrm>
          <a:prstGeom prst="rect">
            <a:avLst/>
          </a:prstGeom>
        </p:spPr>
      </p:pic>
    </p:spTree>
    <p:extLst>
      <p:ext uri="{BB962C8B-B14F-4D97-AF65-F5344CB8AC3E}">
        <p14:creationId xmlns:p14="http://schemas.microsoft.com/office/powerpoint/2010/main" val="3002580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EDE0C84-323D-4547-BA6B-A016CFF88A2E}"/>
              </a:ext>
            </a:extLst>
          </p:cNvPr>
          <p:cNvSpPr>
            <a:spLocks noGrp="1"/>
          </p:cNvSpPr>
          <p:nvPr>
            <p:ph type="title"/>
          </p:nvPr>
        </p:nvSpPr>
        <p:spPr/>
        <p:txBody>
          <a:bodyPr/>
          <a:lstStyle/>
          <a:p>
            <a:r>
              <a:rPr lang="zh-TW" altLang="en-US" dirty="0"/>
              <a:t>提案執行期程規劃</a:t>
            </a:r>
            <a:br>
              <a:rPr lang="en-US" altLang="zh-TW" dirty="0"/>
            </a:br>
            <a:endParaRPr lang="zh-TW" altLang="en-US" dirty="0"/>
          </a:p>
        </p:txBody>
      </p:sp>
      <p:sp>
        <p:nvSpPr>
          <p:cNvPr id="3" name="內容版面配置區 2">
            <a:extLst>
              <a:ext uri="{FF2B5EF4-FFF2-40B4-BE49-F238E27FC236}">
                <a16:creationId xmlns:a16="http://schemas.microsoft.com/office/drawing/2014/main" id="{4E19C875-3ED7-4FF6-B267-6F645422AF2A}"/>
              </a:ext>
            </a:extLst>
          </p:cNvPr>
          <p:cNvSpPr>
            <a:spLocks noGrp="1"/>
          </p:cNvSpPr>
          <p:nvPr>
            <p:ph idx="1"/>
          </p:nvPr>
        </p:nvSpPr>
        <p:spPr>
          <a:xfrm>
            <a:off x="567267" y="2367627"/>
            <a:ext cx="8596668" cy="3880773"/>
          </a:xfrm>
        </p:spPr>
        <p:txBody>
          <a:bodyPr/>
          <a:lstStyle/>
          <a:p>
            <a:endParaRPr lang="en-US" altLang="zh-TW" dirty="0"/>
          </a:p>
          <a:p>
            <a:endParaRPr lang="zh-TW" altLang="en-US" dirty="0"/>
          </a:p>
        </p:txBody>
      </p:sp>
      <p:pic>
        <p:nvPicPr>
          <p:cNvPr id="5" name="圖片 4">
            <a:extLst>
              <a:ext uri="{FF2B5EF4-FFF2-40B4-BE49-F238E27FC236}">
                <a16:creationId xmlns:a16="http://schemas.microsoft.com/office/drawing/2014/main" id="{5D37BE64-ECED-48A9-8337-BE6154E7A9C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2596" y="2527424"/>
            <a:ext cx="9269777" cy="2588955"/>
          </a:xfrm>
          <a:prstGeom prst="rect">
            <a:avLst/>
          </a:prstGeom>
        </p:spPr>
      </p:pic>
    </p:spTree>
    <p:extLst>
      <p:ext uri="{BB962C8B-B14F-4D97-AF65-F5344CB8AC3E}">
        <p14:creationId xmlns:p14="http://schemas.microsoft.com/office/powerpoint/2010/main" val="20682567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8A15D31-492E-4D61-8ED1-633AF3886D32}"/>
              </a:ext>
            </a:extLst>
          </p:cNvPr>
          <p:cNvSpPr>
            <a:spLocks noGrp="1"/>
          </p:cNvSpPr>
          <p:nvPr>
            <p:ph type="ctrTitle"/>
          </p:nvPr>
        </p:nvSpPr>
        <p:spPr>
          <a:xfrm>
            <a:off x="1507067" y="1710268"/>
            <a:ext cx="7766936" cy="1646302"/>
          </a:xfrm>
        </p:spPr>
        <p:txBody>
          <a:bodyPr/>
          <a:lstStyle/>
          <a:p>
            <a:pPr algn="ctr"/>
            <a:r>
              <a:rPr lang="en-US" altLang="zh-TW" dirty="0">
                <a:latin typeface="+mn-ea"/>
                <a:ea typeface="+mn-ea"/>
              </a:rPr>
              <a:t>Q &amp;</a:t>
            </a:r>
            <a:r>
              <a:rPr lang="zh-TW" altLang="en-US" dirty="0">
                <a:latin typeface="+mn-ea"/>
                <a:ea typeface="+mn-ea"/>
              </a:rPr>
              <a:t> </a:t>
            </a:r>
            <a:r>
              <a:rPr lang="en-US" altLang="zh-TW" dirty="0">
                <a:latin typeface="+mn-ea"/>
                <a:ea typeface="+mn-ea"/>
              </a:rPr>
              <a:t>A</a:t>
            </a:r>
            <a:endParaRPr lang="zh-TW" altLang="en-US" dirty="0">
              <a:latin typeface="+mn-ea"/>
              <a:ea typeface="+mn-ea"/>
            </a:endParaRPr>
          </a:p>
        </p:txBody>
      </p:sp>
      <p:sp>
        <p:nvSpPr>
          <p:cNvPr id="3" name="副標題 2">
            <a:extLst>
              <a:ext uri="{FF2B5EF4-FFF2-40B4-BE49-F238E27FC236}">
                <a16:creationId xmlns:a16="http://schemas.microsoft.com/office/drawing/2014/main" id="{2BB10211-B6F0-46F9-8317-77B830C28E07}"/>
              </a:ext>
            </a:extLst>
          </p:cNvPr>
          <p:cNvSpPr>
            <a:spLocks noGrp="1"/>
          </p:cNvSpPr>
          <p:nvPr>
            <p:ph type="subTitle" idx="1"/>
          </p:nvPr>
        </p:nvSpPr>
        <p:spPr/>
        <p:txBody>
          <a:bodyPr>
            <a:normAutofit/>
          </a:bodyPr>
          <a:lstStyle/>
          <a:p>
            <a:pPr algn="ctr"/>
            <a:r>
              <a:rPr lang="zh-TW" altLang="en-US" sz="2800" dirty="0">
                <a:solidFill>
                  <a:srgbClr val="92D050"/>
                </a:solidFill>
              </a:rPr>
              <a:t>謝謝大家</a:t>
            </a:r>
          </a:p>
        </p:txBody>
      </p:sp>
    </p:spTree>
    <p:extLst>
      <p:ext uri="{BB962C8B-B14F-4D97-AF65-F5344CB8AC3E}">
        <p14:creationId xmlns:p14="http://schemas.microsoft.com/office/powerpoint/2010/main" val="188138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4868C3C-ABE4-4D1C-B14C-43C2A3AC239C}"/>
              </a:ext>
            </a:extLst>
          </p:cNvPr>
          <p:cNvSpPr>
            <a:spLocks noGrp="1"/>
          </p:cNvSpPr>
          <p:nvPr>
            <p:ph type="title"/>
          </p:nvPr>
        </p:nvSpPr>
        <p:spPr/>
        <p:txBody>
          <a:bodyPr/>
          <a:lstStyle/>
          <a:p>
            <a:r>
              <a:rPr lang="zh-TW" altLang="en-US" dirty="0"/>
              <a:t>目錄</a:t>
            </a:r>
          </a:p>
        </p:txBody>
      </p:sp>
      <p:sp>
        <p:nvSpPr>
          <p:cNvPr id="3" name="內容版面配置區 2">
            <a:extLst>
              <a:ext uri="{FF2B5EF4-FFF2-40B4-BE49-F238E27FC236}">
                <a16:creationId xmlns:a16="http://schemas.microsoft.com/office/drawing/2014/main" id="{AA9D7008-249E-4AA1-8AC2-DF99D8D70B5A}"/>
              </a:ext>
            </a:extLst>
          </p:cNvPr>
          <p:cNvSpPr>
            <a:spLocks noGrp="1"/>
          </p:cNvSpPr>
          <p:nvPr>
            <p:ph idx="1"/>
          </p:nvPr>
        </p:nvSpPr>
        <p:spPr/>
        <p:txBody>
          <a:bodyPr>
            <a:noAutofit/>
          </a:bodyPr>
          <a:lstStyle/>
          <a:p>
            <a:r>
              <a:rPr lang="en-US" altLang="zh-TW" sz="2400" dirty="0"/>
              <a:t>1.</a:t>
            </a:r>
            <a:r>
              <a:rPr lang="zh-TW" altLang="en-US" sz="2400" dirty="0"/>
              <a:t>提案主題</a:t>
            </a:r>
            <a:endParaRPr lang="en-US" altLang="zh-TW" sz="2400" dirty="0"/>
          </a:p>
          <a:p>
            <a:r>
              <a:rPr lang="en-US" altLang="zh-TW" sz="2400" dirty="0"/>
              <a:t>2.</a:t>
            </a:r>
            <a:r>
              <a:rPr lang="zh-TW" altLang="en-US" sz="2400" dirty="0"/>
              <a:t>創業構想影片</a:t>
            </a:r>
            <a:endParaRPr lang="en-US" altLang="zh-TW" sz="2400" dirty="0"/>
          </a:p>
          <a:p>
            <a:r>
              <a:rPr lang="en-US" altLang="zh-TW" sz="2400" dirty="0"/>
              <a:t>3.LOGO</a:t>
            </a:r>
            <a:r>
              <a:rPr lang="zh-TW" altLang="en-US" sz="2400" dirty="0"/>
              <a:t>或產品照片</a:t>
            </a:r>
            <a:endParaRPr lang="en-US" altLang="zh-TW" sz="2400" dirty="0"/>
          </a:p>
          <a:p>
            <a:r>
              <a:rPr lang="en-US" altLang="zh-TW" sz="2400" dirty="0"/>
              <a:t>4.</a:t>
            </a:r>
            <a:r>
              <a:rPr lang="zh-TW" altLang="en-US" sz="2400" dirty="0"/>
              <a:t>提案內容</a:t>
            </a:r>
            <a:endParaRPr lang="en-US" altLang="zh-TW" sz="2400" dirty="0"/>
          </a:p>
          <a:p>
            <a:r>
              <a:rPr lang="en-US" altLang="zh-TW" sz="2400" dirty="0"/>
              <a:t>5.</a:t>
            </a:r>
            <a:r>
              <a:rPr lang="zh-TW" altLang="en-US" sz="2400" dirty="0"/>
              <a:t>團隊成員介紹</a:t>
            </a:r>
            <a:endParaRPr lang="en-US" altLang="zh-TW" sz="2400" dirty="0"/>
          </a:p>
          <a:p>
            <a:r>
              <a:rPr lang="en-US" altLang="zh-TW" sz="2400" dirty="0"/>
              <a:t>6.</a:t>
            </a:r>
            <a:r>
              <a:rPr lang="zh-TW" altLang="en-US" sz="2400" dirty="0"/>
              <a:t>提案執行經費規劃</a:t>
            </a:r>
            <a:r>
              <a:rPr lang="en-US" altLang="zh-TW" sz="2400" dirty="0"/>
              <a:t>(10</a:t>
            </a:r>
            <a:r>
              <a:rPr lang="zh-TW" altLang="en-US" sz="2400" dirty="0"/>
              <a:t>萬</a:t>
            </a:r>
            <a:r>
              <a:rPr lang="en-US" altLang="zh-TW" sz="2400" dirty="0"/>
              <a:t>)</a:t>
            </a:r>
          </a:p>
          <a:p>
            <a:r>
              <a:rPr lang="en-US" altLang="zh-TW" sz="2400" dirty="0"/>
              <a:t>7.</a:t>
            </a:r>
            <a:r>
              <a:rPr lang="zh-TW" altLang="en-US" sz="2400" dirty="0"/>
              <a:t>提案執行期程規劃</a:t>
            </a:r>
            <a:endParaRPr lang="en-US" altLang="zh-TW" sz="2400" dirty="0"/>
          </a:p>
        </p:txBody>
      </p:sp>
    </p:spTree>
    <p:extLst>
      <p:ext uri="{BB962C8B-B14F-4D97-AF65-F5344CB8AC3E}">
        <p14:creationId xmlns:p14="http://schemas.microsoft.com/office/powerpoint/2010/main" val="41634719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C9D32B0-CE29-4CC6-AD5E-40671EE4FB78}"/>
              </a:ext>
            </a:extLst>
          </p:cNvPr>
          <p:cNvSpPr>
            <a:spLocks noGrp="1"/>
          </p:cNvSpPr>
          <p:nvPr>
            <p:ph type="title"/>
          </p:nvPr>
        </p:nvSpPr>
        <p:spPr>
          <a:xfrm>
            <a:off x="677335" y="1005232"/>
            <a:ext cx="8596668" cy="1826581"/>
          </a:xfrm>
        </p:spPr>
        <p:txBody>
          <a:bodyPr/>
          <a:lstStyle/>
          <a:p>
            <a:r>
              <a:rPr lang="zh-TW" altLang="en-US" dirty="0"/>
              <a:t>提案主題：</a:t>
            </a:r>
          </a:p>
        </p:txBody>
      </p:sp>
      <p:sp>
        <p:nvSpPr>
          <p:cNvPr id="3" name="文字版面配置區 2">
            <a:extLst>
              <a:ext uri="{FF2B5EF4-FFF2-40B4-BE49-F238E27FC236}">
                <a16:creationId xmlns:a16="http://schemas.microsoft.com/office/drawing/2014/main" id="{36682A9D-A588-4B54-8E02-C5695B8E7652}"/>
              </a:ext>
            </a:extLst>
          </p:cNvPr>
          <p:cNvSpPr>
            <a:spLocks noGrp="1"/>
          </p:cNvSpPr>
          <p:nvPr>
            <p:ph type="body" idx="1"/>
          </p:nvPr>
        </p:nvSpPr>
        <p:spPr>
          <a:xfrm>
            <a:off x="553048" y="3165788"/>
            <a:ext cx="8596668" cy="860400"/>
          </a:xfrm>
        </p:spPr>
        <p:txBody>
          <a:bodyPr>
            <a:normAutofit/>
          </a:bodyPr>
          <a:lstStyle/>
          <a:p>
            <a:pPr algn="ctr"/>
            <a:r>
              <a:rPr lang="zh-TW" altLang="en-US" sz="3600" b="1" dirty="0">
                <a:solidFill>
                  <a:srgbClr val="92D050"/>
                </a:solidFill>
              </a:rPr>
              <a:t>希望的種子</a:t>
            </a:r>
          </a:p>
        </p:txBody>
      </p:sp>
    </p:spTree>
    <p:extLst>
      <p:ext uri="{BB962C8B-B14F-4D97-AF65-F5344CB8AC3E}">
        <p14:creationId xmlns:p14="http://schemas.microsoft.com/office/powerpoint/2010/main" val="586334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30B6BEB-736A-4730-8CF0-87D72E239354}"/>
              </a:ext>
            </a:extLst>
          </p:cNvPr>
          <p:cNvSpPr>
            <a:spLocks noGrp="1"/>
          </p:cNvSpPr>
          <p:nvPr>
            <p:ph type="title"/>
          </p:nvPr>
        </p:nvSpPr>
        <p:spPr/>
        <p:txBody>
          <a:bodyPr/>
          <a:lstStyle/>
          <a:p>
            <a:r>
              <a:rPr lang="zh-TW" altLang="en-US" dirty="0"/>
              <a:t>源起</a:t>
            </a:r>
          </a:p>
        </p:txBody>
      </p:sp>
      <p:sp>
        <p:nvSpPr>
          <p:cNvPr id="3" name="內容版面配置區 2">
            <a:extLst>
              <a:ext uri="{FF2B5EF4-FFF2-40B4-BE49-F238E27FC236}">
                <a16:creationId xmlns:a16="http://schemas.microsoft.com/office/drawing/2014/main" id="{FDDCC467-EE8A-46EC-A2F9-63F143AAAEA1}"/>
              </a:ext>
            </a:extLst>
          </p:cNvPr>
          <p:cNvSpPr>
            <a:spLocks noGrp="1"/>
          </p:cNvSpPr>
          <p:nvPr>
            <p:ph idx="1"/>
          </p:nvPr>
        </p:nvSpPr>
        <p:spPr/>
        <p:txBody>
          <a:bodyPr>
            <a:normAutofit/>
          </a:bodyPr>
          <a:lstStyle/>
          <a:p>
            <a:r>
              <a:rPr lang="zh-TW" altLang="en-US" sz="2400" dirty="0"/>
              <a:t>鑒於近年來全球暖化日益嚴重，不但導致了極圈冰層不斷消退、海平面上升、極端氣候等，其中如巴西森林大火、澳洲叢林大火等多場森林大火更是燒掉了數以萬計的林地，而造成全球暖化的原因與人類的活動脫不了關係，因此身為造成這個結果的我們應該為此做出一些彌補，</a:t>
            </a:r>
          </a:p>
        </p:txBody>
      </p:sp>
    </p:spTree>
    <p:extLst>
      <p:ext uri="{BB962C8B-B14F-4D97-AF65-F5344CB8AC3E}">
        <p14:creationId xmlns:p14="http://schemas.microsoft.com/office/powerpoint/2010/main" val="42128179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D471AB0-248B-4E2B-953B-7FE9346921FF}"/>
              </a:ext>
            </a:extLst>
          </p:cNvPr>
          <p:cNvSpPr>
            <a:spLocks noGrp="1"/>
          </p:cNvSpPr>
          <p:nvPr>
            <p:ph type="title"/>
          </p:nvPr>
        </p:nvSpPr>
        <p:spPr/>
        <p:txBody>
          <a:bodyPr/>
          <a:lstStyle/>
          <a:p>
            <a:r>
              <a:rPr lang="zh-TW" altLang="en-US" dirty="0"/>
              <a:t>森林消逝的實例</a:t>
            </a:r>
          </a:p>
        </p:txBody>
      </p:sp>
      <p:pic>
        <p:nvPicPr>
          <p:cNvPr id="4" name="圖片 3">
            <a:extLst>
              <a:ext uri="{FF2B5EF4-FFF2-40B4-BE49-F238E27FC236}">
                <a16:creationId xmlns:a16="http://schemas.microsoft.com/office/drawing/2014/main" id="{B8746DB3-3EB5-4A41-AEED-1F234D2358C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08847" y="1619681"/>
            <a:ext cx="5283792" cy="4130254"/>
          </a:xfrm>
          <a:prstGeom prst="rect">
            <a:avLst/>
          </a:prstGeom>
        </p:spPr>
      </p:pic>
      <p:pic>
        <p:nvPicPr>
          <p:cNvPr id="6" name="圖片 5">
            <a:extLst>
              <a:ext uri="{FF2B5EF4-FFF2-40B4-BE49-F238E27FC236}">
                <a16:creationId xmlns:a16="http://schemas.microsoft.com/office/drawing/2014/main" id="{80419B19-7ACD-427D-BFEC-1598CFD1EFD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556109"/>
            <a:ext cx="5501946" cy="4301891"/>
          </a:xfrm>
          <a:prstGeom prst="rect">
            <a:avLst/>
          </a:prstGeom>
        </p:spPr>
      </p:pic>
    </p:spTree>
    <p:extLst>
      <p:ext uri="{BB962C8B-B14F-4D97-AF65-F5344CB8AC3E}">
        <p14:creationId xmlns:p14="http://schemas.microsoft.com/office/powerpoint/2010/main" val="34813685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7CD991F-8072-4D54-A1B1-25A4931A3431}"/>
              </a:ext>
            </a:extLst>
          </p:cNvPr>
          <p:cNvSpPr>
            <a:spLocks noGrp="1"/>
          </p:cNvSpPr>
          <p:nvPr>
            <p:ph type="title"/>
          </p:nvPr>
        </p:nvSpPr>
        <p:spPr/>
        <p:txBody>
          <a:bodyPr/>
          <a:lstStyle/>
          <a:p>
            <a:r>
              <a:rPr lang="zh-TW" altLang="en-US" dirty="0"/>
              <a:t>願景</a:t>
            </a:r>
          </a:p>
        </p:txBody>
      </p:sp>
      <p:sp>
        <p:nvSpPr>
          <p:cNvPr id="3" name="內容版面配置區 2">
            <a:extLst>
              <a:ext uri="{FF2B5EF4-FFF2-40B4-BE49-F238E27FC236}">
                <a16:creationId xmlns:a16="http://schemas.microsoft.com/office/drawing/2014/main" id="{0402463D-E287-46C6-8D79-BD6AA8FEEF6A}"/>
              </a:ext>
            </a:extLst>
          </p:cNvPr>
          <p:cNvSpPr>
            <a:spLocks noGrp="1"/>
          </p:cNvSpPr>
          <p:nvPr>
            <p:ph idx="1"/>
          </p:nvPr>
        </p:nvSpPr>
        <p:spPr/>
        <p:txBody>
          <a:bodyPr>
            <a:normAutofit/>
          </a:bodyPr>
          <a:lstStyle/>
          <a:p>
            <a:r>
              <a:rPr lang="zh-TW" altLang="en-US" sz="2400" dirty="0"/>
              <a:t>我們期望在這個環境破壞日益嚴重的世代裡，能夠在人們的心中種下保護環境、節能減碳想法的種子，在大地上種下有朝一日將成為大樹的種子，希望這些種子能在不久的將來成為地球的希望。</a:t>
            </a:r>
            <a:endParaRPr lang="en-US" altLang="zh-TW" sz="2400" dirty="0"/>
          </a:p>
        </p:txBody>
      </p:sp>
      <p:pic>
        <p:nvPicPr>
          <p:cNvPr id="5" name="圖片 4">
            <a:extLst>
              <a:ext uri="{FF2B5EF4-FFF2-40B4-BE49-F238E27FC236}">
                <a16:creationId xmlns:a16="http://schemas.microsoft.com/office/drawing/2014/main" id="{CAB66868-7897-445D-B335-D7DF8B24CF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9068" y="3429000"/>
            <a:ext cx="3217334" cy="3217334"/>
          </a:xfrm>
          <a:prstGeom prst="rect">
            <a:avLst/>
          </a:prstGeom>
        </p:spPr>
      </p:pic>
    </p:spTree>
    <p:extLst>
      <p:ext uri="{BB962C8B-B14F-4D97-AF65-F5344CB8AC3E}">
        <p14:creationId xmlns:p14="http://schemas.microsoft.com/office/powerpoint/2010/main" val="227823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2B7C2ED-D780-420A-8B4D-5000340C049C}"/>
              </a:ext>
            </a:extLst>
          </p:cNvPr>
          <p:cNvSpPr>
            <a:spLocks noGrp="1"/>
          </p:cNvSpPr>
          <p:nvPr>
            <p:ph type="title"/>
          </p:nvPr>
        </p:nvSpPr>
        <p:spPr/>
        <p:txBody>
          <a:bodyPr/>
          <a:lstStyle/>
          <a:p>
            <a:r>
              <a:rPr lang="zh-TW" altLang="en-US" dirty="0"/>
              <a:t>發想</a:t>
            </a:r>
          </a:p>
        </p:txBody>
      </p:sp>
      <p:sp>
        <p:nvSpPr>
          <p:cNvPr id="3" name="內容版面配置區 2">
            <a:extLst>
              <a:ext uri="{FF2B5EF4-FFF2-40B4-BE49-F238E27FC236}">
                <a16:creationId xmlns:a16="http://schemas.microsoft.com/office/drawing/2014/main" id="{864E1A0F-6C49-4ED3-A64C-55544F198D3E}"/>
              </a:ext>
            </a:extLst>
          </p:cNvPr>
          <p:cNvSpPr>
            <a:spLocks noGrp="1"/>
          </p:cNvSpPr>
          <p:nvPr>
            <p:ph idx="1"/>
          </p:nvPr>
        </p:nvSpPr>
        <p:spPr/>
        <p:txBody>
          <a:bodyPr>
            <a:normAutofit/>
          </a:bodyPr>
          <a:lstStyle/>
          <a:p>
            <a:r>
              <a:rPr lang="zh-TW" altLang="en-US" sz="2400" dirty="0"/>
              <a:t>據統計，大多數的民眾對寺廟捐款的金額大約在</a:t>
            </a:r>
            <a:r>
              <a:rPr lang="en-US" altLang="zh-TW" sz="2400" dirty="0"/>
              <a:t>1000</a:t>
            </a:r>
            <a:r>
              <a:rPr lang="zh-TW" altLang="en-US" sz="2400" dirty="0"/>
              <a:t>元以下和</a:t>
            </a:r>
            <a:r>
              <a:rPr lang="en-US" altLang="zh-TW" sz="2400" dirty="0"/>
              <a:t>1000~3000</a:t>
            </a:r>
            <a:r>
              <a:rPr lang="zh-TW" altLang="en-US" sz="2400" dirty="0"/>
              <a:t>元這兩個區間居多，而會讓民眾願意捐款的動機主要有消災祈福做功德、感恩奉獻、回饋社會、佈施修行或建廟及修廟為主，由此可知一般民眾對於即使無法得到實質回饋的付出也不會有所牴觸；所以我們打算以贖罪券的概念來推行，簡單來說，我們希望能讓民眾更加認識現今環境破壞的嚴重性，以及明白日常生活中所製造的垃圾對環境造成了多大的傷害，然後在向民眾推行我們的商品，而我們的收入將用做購買樹苗來植樹等用途。</a:t>
            </a:r>
            <a:endParaRPr lang="en-US" altLang="zh-TW" sz="2400" dirty="0"/>
          </a:p>
          <a:p>
            <a:pPr marL="0" indent="0">
              <a:buNone/>
            </a:pPr>
            <a:endParaRPr lang="en-US" altLang="zh-TW" sz="2400" dirty="0"/>
          </a:p>
        </p:txBody>
      </p:sp>
    </p:spTree>
    <p:extLst>
      <p:ext uri="{BB962C8B-B14F-4D97-AF65-F5344CB8AC3E}">
        <p14:creationId xmlns:p14="http://schemas.microsoft.com/office/powerpoint/2010/main" val="23310916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C918645-735C-4EC9-9C0B-93050C437ED4}"/>
              </a:ext>
            </a:extLst>
          </p:cNvPr>
          <p:cNvSpPr>
            <a:spLocks noGrp="1"/>
          </p:cNvSpPr>
          <p:nvPr>
            <p:ph type="title"/>
          </p:nvPr>
        </p:nvSpPr>
        <p:spPr/>
        <p:txBody>
          <a:bodyPr/>
          <a:lstStyle/>
          <a:p>
            <a:r>
              <a:rPr lang="zh-TW" altLang="en-US" dirty="0"/>
              <a:t>活動內容</a:t>
            </a:r>
          </a:p>
        </p:txBody>
      </p:sp>
      <p:sp>
        <p:nvSpPr>
          <p:cNvPr id="3" name="內容版面配置區 2">
            <a:extLst>
              <a:ext uri="{FF2B5EF4-FFF2-40B4-BE49-F238E27FC236}">
                <a16:creationId xmlns:a16="http://schemas.microsoft.com/office/drawing/2014/main" id="{E12C66CF-5DAA-4064-AB34-13BDD79993C0}"/>
              </a:ext>
            </a:extLst>
          </p:cNvPr>
          <p:cNvSpPr>
            <a:spLocks noGrp="1"/>
          </p:cNvSpPr>
          <p:nvPr>
            <p:ph idx="1"/>
          </p:nvPr>
        </p:nvSpPr>
        <p:spPr/>
        <p:txBody>
          <a:bodyPr>
            <a:normAutofit/>
          </a:bodyPr>
          <a:lstStyle/>
          <a:p>
            <a:r>
              <a:rPr lang="zh-TW" altLang="en-US" sz="2400" dirty="0"/>
              <a:t>我們希望能夠與公廟合作推廣減燒金紙多種樹的活動，主要的活動內容就是以鼓勵民眾減少焚燒金紙，取而代之的是以認購樹苗來植樹作為功德，以達到造林即造福的目標，而對認購樹苗者則可獲我們的產品</a:t>
            </a:r>
            <a:r>
              <a:rPr lang="en-US" altLang="zh-TW" sz="2400" dirty="0"/>
              <a:t>-----</a:t>
            </a:r>
            <a:r>
              <a:rPr lang="zh-TW" altLang="en-US" sz="2400" dirty="0"/>
              <a:t>護身符或佛珠等，亦可直接購買我們的產品，一樣能達到您認購樹苗我們種樹的理念。</a:t>
            </a:r>
            <a:endParaRPr lang="en-US" altLang="zh-TW" sz="2400" dirty="0"/>
          </a:p>
          <a:p>
            <a:r>
              <a:rPr lang="zh-TW" altLang="en-US" sz="2400" dirty="0"/>
              <a:t>另外若情況可以我們也希望能夠將護身符升級成有悠遊卡功能的護身符</a:t>
            </a:r>
            <a:endParaRPr lang="en-US" altLang="zh-TW" sz="2400" dirty="0"/>
          </a:p>
        </p:txBody>
      </p:sp>
    </p:spTree>
    <p:extLst>
      <p:ext uri="{BB962C8B-B14F-4D97-AF65-F5344CB8AC3E}">
        <p14:creationId xmlns:p14="http://schemas.microsoft.com/office/powerpoint/2010/main" val="14980437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4B278F1-7D9F-4B59-959B-5E70808A7362}"/>
              </a:ext>
            </a:extLst>
          </p:cNvPr>
          <p:cNvSpPr>
            <a:spLocks noGrp="1"/>
          </p:cNvSpPr>
          <p:nvPr>
            <p:ph type="title"/>
          </p:nvPr>
        </p:nvSpPr>
        <p:spPr/>
        <p:txBody>
          <a:bodyPr/>
          <a:lstStyle/>
          <a:p>
            <a:r>
              <a:rPr lang="zh-TW" altLang="en-US" dirty="0"/>
              <a:t>創業構想影片</a:t>
            </a:r>
            <a:br>
              <a:rPr lang="en-US" altLang="zh-TW" dirty="0"/>
            </a:br>
            <a:endParaRPr lang="zh-TW" altLang="en-US" dirty="0"/>
          </a:p>
        </p:txBody>
      </p:sp>
      <p:sp>
        <p:nvSpPr>
          <p:cNvPr id="3" name="內容版面配置區 2">
            <a:extLst>
              <a:ext uri="{FF2B5EF4-FFF2-40B4-BE49-F238E27FC236}">
                <a16:creationId xmlns:a16="http://schemas.microsoft.com/office/drawing/2014/main" id="{2B7A0F1B-E2BD-40DB-B461-07580C5B8322}"/>
              </a:ext>
            </a:extLst>
          </p:cNvPr>
          <p:cNvSpPr>
            <a:spLocks noGrp="1"/>
          </p:cNvSpPr>
          <p:nvPr>
            <p:ph idx="1"/>
          </p:nvPr>
        </p:nvSpPr>
        <p:spPr/>
        <p:txBody>
          <a:bodyPr>
            <a:normAutofit/>
          </a:bodyPr>
          <a:lstStyle/>
          <a:p>
            <a:r>
              <a:rPr lang="zh-TW" altLang="en-US" sz="2400" dirty="0"/>
              <a:t>首先讓觀眾看看地球生態受到破壞的畫面以及垃圾汙染嚴重等片段，讓觀眾能夠先體認到事情的嚴重性，從而萌生一絲對地球的愧疚，之後再慢慢帶入我們所想表達的理念，讓觀眾能夠感同身受並支持我們的想法。</a:t>
            </a:r>
          </a:p>
        </p:txBody>
      </p:sp>
    </p:spTree>
    <p:extLst>
      <p:ext uri="{BB962C8B-B14F-4D97-AF65-F5344CB8AC3E}">
        <p14:creationId xmlns:p14="http://schemas.microsoft.com/office/powerpoint/2010/main" val="1269404891"/>
      </p:ext>
    </p:extLst>
  </p:cSld>
  <p:clrMapOvr>
    <a:masterClrMapping/>
  </p:clrMapOvr>
</p:sld>
</file>

<file path=ppt/theme/theme1.xml><?xml version="1.0" encoding="utf-8"?>
<a:theme xmlns:a="http://schemas.openxmlformats.org/drawingml/2006/main" name="多面向">
  <a:themeElements>
    <a:clrScheme name="多面向">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多面向">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多面向">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713</TotalTime>
  <Words>568</Words>
  <Application>Microsoft Office PowerPoint</Application>
  <PresentationFormat>寬螢幕</PresentationFormat>
  <Paragraphs>34</Paragraphs>
  <Slides>14</Slides>
  <Notes>0</Notes>
  <HiddenSlides>0</HiddenSlides>
  <MMClips>0</MMClips>
  <ScaleCrop>false</ScaleCrop>
  <HeadingPairs>
    <vt:vector size="6" baseType="variant">
      <vt:variant>
        <vt:lpstr>使用字型</vt:lpstr>
      </vt:variant>
      <vt:variant>
        <vt:i4>4</vt:i4>
      </vt:variant>
      <vt:variant>
        <vt:lpstr>佈景主題</vt:lpstr>
      </vt:variant>
      <vt:variant>
        <vt:i4>1</vt:i4>
      </vt:variant>
      <vt:variant>
        <vt:lpstr>投影片標題</vt:lpstr>
      </vt:variant>
      <vt:variant>
        <vt:i4>14</vt:i4>
      </vt:variant>
    </vt:vector>
  </HeadingPairs>
  <TitlesOfParts>
    <vt:vector size="19" baseType="lpstr">
      <vt:lpstr>微軟正黑體</vt:lpstr>
      <vt:lpstr>Arial</vt:lpstr>
      <vt:lpstr>Trebuchet MS</vt:lpstr>
      <vt:lpstr>Wingdings 3</vt:lpstr>
      <vt:lpstr>多面向</vt:lpstr>
      <vt:lpstr>社會企業議題松</vt:lpstr>
      <vt:lpstr>目錄</vt:lpstr>
      <vt:lpstr>提案主題：</vt:lpstr>
      <vt:lpstr>源起</vt:lpstr>
      <vt:lpstr>森林消逝的實例</vt:lpstr>
      <vt:lpstr>願景</vt:lpstr>
      <vt:lpstr>發想</vt:lpstr>
      <vt:lpstr>活動內容</vt:lpstr>
      <vt:lpstr>創業構想影片 </vt:lpstr>
      <vt:lpstr>LOGO或產品照片</vt:lpstr>
      <vt:lpstr>團隊成員介紹 </vt:lpstr>
      <vt:lpstr>提案執行經費規劃</vt:lpstr>
      <vt:lpstr>提案執行期程規劃 </vt:lpstr>
      <vt:lpstr>Q &amp; 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社會企業議題松</dc:title>
  <dc:creator>家馨 張</dc:creator>
  <cp:lastModifiedBy>家馨 張</cp:lastModifiedBy>
  <cp:revision>61</cp:revision>
  <dcterms:created xsi:type="dcterms:W3CDTF">2020-12-12T12:35:37Z</dcterms:created>
  <dcterms:modified xsi:type="dcterms:W3CDTF">2020-12-13T05:27:22Z</dcterms:modified>
</cp:coreProperties>
</file>